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89" r:id="rId4"/>
    <p:sldId id="263" r:id="rId5"/>
    <p:sldId id="264" r:id="rId6"/>
    <p:sldId id="265" r:id="rId7"/>
    <p:sldId id="266" r:id="rId8"/>
    <p:sldId id="290" r:id="rId9"/>
    <p:sldId id="267" r:id="rId10"/>
    <p:sldId id="268" r:id="rId11"/>
    <p:sldId id="269" r:id="rId12"/>
    <p:sldId id="270" r:id="rId13"/>
    <p:sldId id="271" r:id="rId14"/>
    <p:sldId id="272" r:id="rId15"/>
    <p:sldId id="278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0707" autoAdjust="0"/>
  </p:normalViewPr>
  <p:slideViewPr>
    <p:cSldViewPr snapToGrid="0">
      <p:cViewPr varScale="1">
        <p:scale>
          <a:sx n="78" d="100"/>
          <a:sy n="78" d="100"/>
        </p:scale>
        <p:origin x="130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16.5.2025.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#function_parameter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Statements/retur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Control_flow_and_error_handlin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Comparison_Operator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querySelectorAl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Even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lint.org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va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cop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lengt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li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Arithmetic_Operator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Highlight</a:t>
            </a:r>
            <a:r>
              <a:rPr lang="hr-HR" dirty="0"/>
              <a:t> </a:t>
            </a:r>
            <a:r>
              <a:rPr lang="hr-HR" dirty="0" err="1"/>
              <a:t>JavaScript’s</a:t>
            </a:r>
            <a:r>
              <a:rPr lang="hr-HR" dirty="0"/>
              <a:t> </a:t>
            </a:r>
            <a:r>
              <a:rPr lang="hr-HR" dirty="0" err="1"/>
              <a:t>ubiquity</a:t>
            </a:r>
            <a:r>
              <a:rPr lang="hr-HR" dirty="0"/>
              <a:t>: front‑</a:t>
            </a:r>
            <a:r>
              <a:rPr lang="hr-HR" dirty="0" err="1"/>
              <a:t>end</a:t>
            </a:r>
            <a:r>
              <a:rPr lang="hr-HR" dirty="0"/>
              <a:t> (DOM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), </a:t>
            </a:r>
            <a:r>
              <a:rPr lang="hr-HR" dirty="0" err="1"/>
              <a:t>back‑end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Node.js,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cross‑platform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React</a:t>
            </a:r>
            <a:r>
              <a:rPr lang="hr-HR" dirty="0"/>
              <a:t> </a:t>
            </a:r>
            <a:r>
              <a:rPr lang="hr-HR" dirty="0" err="1"/>
              <a:t>Native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Contrast</a:t>
            </a:r>
            <a:r>
              <a:rPr lang="hr-HR" dirty="0"/>
              <a:t> </a:t>
            </a:r>
            <a:r>
              <a:rPr lang="hr-HR" dirty="0" err="1"/>
              <a:t>interpreted</a:t>
            </a:r>
            <a:r>
              <a:rPr lang="hr-HR" dirty="0"/>
              <a:t> (JS) vs. </a:t>
            </a:r>
            <a:r>
              <a:rPr lang="hr-HR" dirty="0" err="1"/>
              <a:t>compiled</a:t>
            </a:r>
            <a:r>
              <a:rPr lang="hr-HR" dirty="0"/>
              <a:t> (Java) </a:t>
            </a:r>
            <a:r>
              <a:rPr lang="hr-HR" dirty="0" err="1"/>
              <a:t>languages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JS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named</a:t>
            </a:r>
            <a:r>
              <a:rPr lang="hr-HR" dirty="0"/>
              <a:t> for marketing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90s.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a function with function name(params){…} and explain DRY (Don’t Repeat Yourself).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Exercise: replace an alert() with console.log() via a simple function call.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Functions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258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</a:t>
            </a:r>
            <a:r>
              <a:rPr lang="hr-HR" dirty="0" err="1"/>
              <a:t>parameters</a:t>
            </a:r>
            <a:r>
              <a:rPr lang="hr-HR" dirty="0"/>
              <a:t> make </a:t>
            </a:r>
            <a:r>
              <a:rPr lang="hr-HR" dirty="0" err="1"/>
              <a:t>functions</a:t>
            </a:r>
            <a:r>
              <a:rPr lang="hr-HR" dirty="0"/>
              <a:t> </a:t>
            </a:r>
            <a:r>
              <a:rPr lang="hr-HR" dirty="0" err="1"/>
              <a:t>reusable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bottles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milk</a:t>
            </a:r>
            <a:r>
              <a:rPr lang="hr-HR" dirty="0"/>
              <a:t> at $1.50 </a:t>
            </a:r>
            <a:r>
              <a:rPr lang="hr-HR" dirty="0" err="1"/>
              <a:t>each</a:t>
            </a:r>
            <a:r>
              <a:rPr lang="hr-H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Distinguish</a:t>
            </a:r>
            <a:r>
              <a:rPr lang="hr-HR" dirty="0"/>
              <a:t> side‑</a:t>
            </a:r>
            <a:r>
              <a:rPr lang="hr-HR" dirty="0" err="1"/>
              <a:t>effect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(no </a:t>
            </a:r>
            <a:r>
              <a:rPr lang="hr-HR" dirty="0" err="1"/>
              <a:t>return</a:t>
            </a:r>
            <a:r>
              <a:rPr lang="hr-HR" dirty="0"/>
              <a:t>) vs. pure </a:t>
            </a:r>
            <a:r>
              <a:rPr lang="hr-HR" dirty="0" err="1"/>
              <a:t>functions</a:t>
            </a:r>
            <a:r>
              <a:rPr lang="hr-HR" dirty="0"/>
              <a:t> (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return</a:t>
            </a:r>
            <a:r>
              <a:rPr lang="hr-HR" dirty="0"/>
              <a:t> </a:t>
            </a:r>
            <a:r>
              <a:rPr lang="hr-HR" dirty="0" err="1"/>
              <a:t>value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Function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parameters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return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141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Conditions</a:t>
            </a:r>
            <a:r>
              <a:rPr lang="hr-HR" b="1" dirty="0"/>
              <a:t>:</a:t>
            </a:r>
            <a:r>
              <a:rPr lang="hr-HR" dirty="0"/>
              <a:t> </a:t>
            </a:r>
            <a:r>
              <a:rPr lang="hr-HR" dirty="0" err="1"/>
              <a:t>if</a:t>
            </a:r>
            <a:r>
              <a:rPr lang="hr-HR" dirty="0"/>
              <a:t> / </a:t>
            </a:r>
            <a:r>
              <a:rPr lang="hr-HR" dirty="0" err="1"/>
              <a:t>else</a:t>
            </a:r>
            <a:r>
              <a:rPr lang="hr-HR" dirty="0"/>
              <a:t>, </a:t>
            </a:r>
            <a:r>
              <a:rPr lang="hr-HR" dirty="0" err="1"/>
              <a:t>switch</a:t>
            </a:r>
            <a:r>
              <a:rPr lang="hr-HR" dirty="0"/>
              <a:t> for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Comparators</a:t>
            </a:r>
            <a:r>
              <a:rPr lang="hr-HR" b="1" dirty="0"/>
              <a:t>:</a:t>
            </a:r>
            <a:r>
              <a:rPr lang="hr-HR" dirty="0"/>
              <a:t> === vs. ==, &lt;, &gt;, </a:t>
            </a:r>
            <a:r>
              <a:rPr lang="hr-HR" dirty="0" err="1"/>
              <a:t>etc</a:t>
            </a:r>
            <a:r>
              <a:rPr lang="hr-HR" dirty="0"/>
              <a:t>.,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Logical</a:t>
            </a:r>
            <a:r>
              <a:rPr lang="hr-HR" b="1" dirty="0"/>
              <a:t> </a:t>
            </a:r>
            <a:r>
              <a:rPr lang="hr-HR" b="1" dirty="0" err="1"/>
              <a:t>Operators</a:t>
            </a:r>
            <a:r>
              <a:rPr lang="hr-HR" b="1" dirty="0"/>
              <a:t>:</a:t>
            </a:r>
            <a:r>
              <a:rPr lang="hr-HR" dirty="0"/>
              <a:t> &amp;&amp;, ||, !, short‑</a:t>
            </a:r>
            <a:r>
              <a:rPr lang="hr-HR" dirty="0" err="1"/>
              <a:t>circuit</a:t>
            </a:r>
            <a:r>
              <a:rPr lang="hr-HR" dirty="0"/>
              <a:t> </a:t>
            </a:r>
            <a:r>
              <a:rPr lang="hr-HR" dirty="0" err="1"/>
              <a:t>behavior</a:t>
            </a:r>
            <a:r>
              <a:rPr lang="hr-HR" dirty="0"/>
              <a:t> for </a:t>
            </a:r>
            <a:r>
              <a:rPr lang="hr-HR" dirty="0" err="1"/>
              <a:t>defaults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Control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flow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error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handling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Comparison</a:t>
            </a:r>
            <a:r>
              <a:rPr lang="hr-HR" dirty="0">
                <a:hlinkClick r:id="rId4"/>
              </a:rPr>
              <a:t> </a:t>
            </a:r>
            <a:r>
              <a:rPr lang="hr-HR" dirty="0" err="1">
                <a:hlinkClick r:id="rId4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Effective</a:t>
            </a:r>
            <a:r>
              <a:rPr lang="hr-HR" i="1" dirty="0"/>
              <a:t> JavaScript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David Herman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Types</a:t>
            </a:r>
            <a:r>
              <a:rPr lang="hr-HR" i="1" dirty="0"/>
              <a:t> &amp; </a:t>
            </a:r>
            <a:r>
              <a:rPr lang="hr-HR" i="1" dirty="0" err="1"/>
              <a:t>Grammar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8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how the browser parses HTML into a tree of nodes that JS can traverse and manipulate.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document global and basic node types (Element, Text, Comment).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Introduction to the DOM</a:t>
            </a:r>
            <a:endParaRPr lang="en-US" dirty="0"/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244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selecting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via </a:t>
            </a:r>
            <a:r>
              <a:rPr lang="hr-HR" dirty="0" err="1"/>
              <a:t>getElementsByTagName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querySelectorAll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select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third</a:t>
            </a:r>
            <a:r>
              <a:rPr lang="hr-HR" dirty="0"/>
              <a:t> &lt;li&gt;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to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name</a:t>
            </a:r>
            <a:r>
              <a:rPr lang="hr-HR" dirty="0"/>
              <a:t> </a:t>
            </a:r>
            <a:r>
              <a:rPr lang="hr-HR" dirty="0" err="1"/>
              <a:t>without</a:t>
            </a:r>
            <a:r>
              <a:rPr lang="hr-HR" dirty="0"/>
              <a:t> </a:t>
            </a:r>
            <a:r>
              <a:rPr lang="hr-HR" dirty="0" err="1"/>
              <a:t>editing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HTML.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Document.querySelectorAll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232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querySelector</a:t>
            </a:r>
            <a:r>
              <a:rPr lang="hr-HR" dirty="0"/>
              <a:t>() for complex CSS‑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selectors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“Google” link </a:t>
            </a:r>
            <a:r>
              <a:rPr lang="hr-HR" dirty="0" err="1"/>
              <a:t>dynamically</a:t>
            </a:r>
            <a:r>
              <a:rPr lang="hr-HR" dirty="0"/>
              <a:t> via JS.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Element.querySelector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82277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Set </a:t>
            </a:r>
            <a:r>
              <a:rPr lang="hr-HR" dirty="0" err="1"/>
              <a:t>clear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dynamic</a:t>
            </a:r>
            <a:r>
              <a:rPr lang="hr-HR" dirty="0"/>
              <a:t> </a:t>
            </a:r>
            <a:r>
              <a:rPr lang="hr-HR" dirty="0" err="1"/>
              <a:t>form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, </a:t>
            </a:r>
            <a:r>
              <a:rPr lang="hr-HR" dirty="0" err="1"/>
              <a:t>delete</a:t>
            </a:r>
            <a:r>
              <a:rPr lang="hr-HR" dirty="0"/>
              <a:t> </a:t>
            </a:r>
            <a:r>
              <a:rPr lang="hr-HR" dirty="0" err="1"/>
              <a:t>buttons</a:t>
            </a:r>
            <a:r>
              <a:rPr lang="hr-HR" dirty="0"/>
              <a:t>, live </a:t>
            </a:r>
            <a:r>
              <a:rPr lang="hr-HR" dirty="0" err="1"/>
              <a:t>filtering</a:t>
            </a:r>
            <a:r>
              <a:rPr lang="hr-HR" dirty="0"/>
              <a:t>, input </a:t>
            </a:r>
            <a:r>
              <a:rPr lang="hr-HR" dirty="0" err="1"/>
              <a:t>validation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use </a:t>
            </a:r>
            <a:r>
              <a:rPr lang="hr-HR" dirty="0" err="1"/>
              <a:t>of</a:t>
            </a:r>
            <a:r>
              <a:rPr lang="hr-HR" dirty="0"/>
              <a:t> event </a:t>
            </a:r>
            <a:r>
              <a:rPr lang="hr-HR" dirty="0" err="1"/>
              <a:t>listeners</a:t>
            </a:r>
            <a:r>
              <a:rPr lang="hr-HR" dirty="0"/>
              <a:t> (</a:t>
            </a:r>
            <a:r>
              <a:rPr lang="hr-HR" dirty="0" err="1"/>
              <a:t>addEventListener</a:t>
            </a:r>
            <a:r>
              <a:rPr lang="hr-HR" dirty="0"/>
              <a:t>), DOM </a:t>
            </a:r>
            <a:r>
              <a:rPr lang="hr-HR" dirty="0" err="1"/>
              <a:t>updates</a:t>
            </a:r>
            <a:r>
              <a:rPr lang="hr-HR" dirty="0"/>
              <a:t> (</a:t>
            </a:r>
            <a:r>
              <a:rPr lang="hr-HR" dirty="0" err="1"/>
              <a:t>appendChild</a:t>
            </a:r>
            <a:r>
              <a:rPr lang="hr-HR" dirty="0"/>
              <a:t>, </a:t>
            </a:r>
            <a:r>
              <a:rPr lang="hr-HR" dirty="0" err="1"/>
              <a:t>removeChild</a:t>
            </a:r>
            <a:r>
              <a:rPr lang="hr-HR" dirty="0"/>
              <a:t>),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basic</a:t>
            </a:r>
            <a:r>
              <a:rPr lang="hr-HR" dirty="0"/>
              <a:t> </a:t>
            </a:r>
            <a:r>
              <a:rPr lang="hr-HR" dirty="0" err="1"/>
              <a:t>error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Introduction</a:t>
            </a:r>
            <a:r>
              <a:rPr lang="hr-HR" dirty="0">
                <a:hlinkClick r:id="rId3"/>
              </a:rPr>
              <a:t> to </a:t>
            </a:r>
            <a:r>
              <a:rPr lang="hr-HR" dirty="0" err="1">
                <a:hlinkClick r:id="rId3"/>
              </a:rPr>
              <a:t>events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JavaScript DOM </a:t>
            </a:r>
            <a:r>
              <a:rPr lang="hr-HR" dirty="0" err="1"/>
              <a:t>Manipulation</a:t>
            </a:r>
            <a:r>
              <a:rPr lang="hr-HR" dirty="0"/>
              <a:t> </a:t>
            </a:r>
            <a:r>
              <a:rPr lang="hr-HR" dirty="0" err="1"/>
              <a:t>Projects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Async</a:t>
            </a:r>
            <a:r>
              <a:rPr lang="hr-HR" i="1" dirty="0"/>
              <a:t> &amp; </a:t>
            </a:r>
            <a:r>
              <a:rPr lang="hr-HR" i="1" dirty="0" err="1"/>
              <a:t>Performance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Professional JavaScript for Web </a:t>
            </a:r>
            <a:r>
              <a:rPr lang="hr-HR" i="1" dirty="0" err="1"/>
              <a:t>Developers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Nicholas C. </a:t>
            </a:r>
            <a:r>
              <a:rPr lang="hr-HR" dirty="0" err="1"/>
              <a:t>Zakas</a:t>
            </a:r>
            <a:endParaRPr lang="hr-HR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CODE - https://github.com/dinoDuvnjak/CTK/tree/main/SHIFT4IT/javascript-introduction/4.1-final-exercise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6130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coding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: single </a:t>
            </a:r>
            <a:r>
              <a:rPr lang="hr-HR" dirty="0" err="1"/>
              <a:t>versus</a:t>
            </a:r>
            <a:r>
              <a:rPr lang="hr-HR" dirty="0"/>
              <a:t> </a:t>
            </a:r>
            <a:r>
              <a:rPr lang="hr-HR" dirty="0" err="1"/>
              <a:t>double</a:t>
            </a:r>
            <a:r>
              <a:rPr lang="hr-HR" dirty="0"/>
              <a:t> </a:t>
            </a:r>
            <a:r>
              <a:rPr lang="hr-HR" dirty="0" err="1"/>
              <a:t>quotes</a:t>
            </a:r>
            <a:r>
              <a:rPr lang="hr-HR" dirty="0"/>
              <a:t>, </a:t>
            </a:r>
            <a:r>
              <a:rPr lang="hr-HR" dirty="0" err="1"/>
              <a:t>semicolon</a:t>
            </a:r>
            <a:r>
              <a:rPr lang="hr-HR" dirty="0"/>
              <a:t> </a:t>
            </a:r>
            <a:r>
              <a:rPr lang="hr-HR" dirty="0" err="1"/>
              <a:t>usage</a:t>
            </a:r>
            <a:r>
              <a:rPr lang="hr-HR" dirty="0"/>
              <a:t>, </a:t>
            </a:r>
            <a:r>
              <a:rPr lang="hr-HR" dirty="0" err="1"/>
              <a:t>naming</a:t>
            </a:r>
            <a:r>
              <a:rPr lang="hr-HR" dirty="0"/>
              <a:t> </a:t>
            </a:r>
            <a:r>
              <a:rPr lang="hr-HR" dirty="0" err="1"/>
              <a:t>conventions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Recommend</a:t>
            </a:r>
            <a:r>
              <a:rPr lang="hr-HR" dirty="0"/>
              <a:t> </a:t>
            </a:r>
            <a:r>
              <a:rPr lang="hr-HR" dirty="0" err="1"/>
              <a:t>adopting</a:t>
            </a:r>
            <a:r>
              <a:rPr lang="hr-HR" dirty="0"/>
              <a:t> a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(</a:t>
            </a:r>
            <a:r>
              <a:rPr lang="hr-HR" dirty="0" err="1"/>
              <a:t>Airbnb</a:t>
            </a:r>
            <a:r>
              <a:rPr lang="hr-HR" dirty="0"/>
              <a:t>, Google)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linters</a:t>
            </a:r>
            <a:r>
              <a:rPr lang="hr-HR" dirty="0"/>
              <a:t> (</a:t>
            </a:r>
            <a:r>
              <a:rPr lang="hr-HR" dirty="0" err="1"/>
              <a:t>ESLint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Airbnb</a:t>
            </a:r>
            <a:r>
              <a:rPr lang="hr-HR" dirty="0"/>
              <a:t> JavaScript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github.com/</a:t>
            </a:r>
            <a:r>
              <a:rPr lang="hr-HR" dirty="0" err="1">
                <a:hlinkClick r:id="rId3"/>
              </a:rPr>
              <a:t>airbnb</a:t>
            </a:r>
            <a:r>
              <a:rPr lang="hr-HR" dirty="0">
                <a:hlinkClick r:id="rId3"/>
              </a:rPr>
              <a:t>/</a:t>
            </a:r>
            <a:r>
              <a:rPr lang="hr-HR" dirty="0" err="1">
                <a:hlinkClick r:id="rId3"/>
              </a:rPr>
              <a:t>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ESLint</a:t>
            </a:r>
            <a:r>
              <a:rPr lang="hr-HR" dirty="0"/>
              <a:t> – </a:t>
            </a:r>
            <a:r>
              <a:rPr lang="hr-HR" dirty="0">
                <a:hlinkClick r:id="rId4"/>
              </a:rPr>
              <a:t>eslint.org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937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button</a:t>
            </a:r>
            <a:r>
              <a:rPr lang="hr-HR" dirty="0"/>
              <a:t> </a:t>
            </a:r>
            <a:r>
              <a:rPr lang="hr-HR" dirty="0" err="1"/>
              <a:t>onclick</a:t>
            </a:r>
            <a:r>
              <a:rPr lang="hr-HR" dirty="0"/>
              <a:t>="…"&gt; –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 but </a:t>
            </a:r>
            <a:r>
              <a:rPr lang="hr-HR" dirty="0" err="1"/>
              <a:t>poor</a:t>
            </a:r>
            <a:r>
              <a:rPr lang="hr-HR" dirty="0"/>
              <a:t> </a:t>
            </a:r>
            <a:r>
              <a:rPr lang="hr-HR" dirty="0" err="1"/>
              <a:t>maintainability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script</a:t>
            </a:r>
            <a:r>
              <a:rPr lang="hr-HR" dirty="0"/>
              <a:t>&gt;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page</a:t>
            </a:r>
            <a:r>
              <a:rPr lang="hr-HR" dirty="0"/>
              <a:t> </a:t>
            </a:r>
            <a:r>
              <a:rPr lang="hr-HR" dirty="0" err="1"/>
              <a:t>head</a:t>
            </a:r>
            <a:r>
              <a:rPr lang="hr-HR" dirty="0"/>
              <a:t>/</a:t>
            </a:r>
            <a:r>
              <a:rPr lang="hr-HR" dirty="0" err="1"/>
              <a:t>body</a:t>
            </a:r>
            <a:r>
              <a:rPr lang="hr-HR" dirty="0"/>
              <a:t> – </a:t>
            </a:r>
            <a:r>
              <a:rPr lang="hr-HR" dirty="0" err="1"/>
              <a:t>central</a:t>
            </a:r>
            <a:r>
              <a:rPr lang="hr-HR" dirty="0"/>
              <a:t> per‑</a:t>
            </a:r>
            <a:r>
              <a:rPr lang="hr-HR" dirty="0" err="1"/>
              <a:t>page</a:t>
            </a:r>
            <a:r>
              <a:rPr lang="hr-HR" dirty="0"/>
              <a:t>, but </a:t>
            </a:r>
            <a:r>
              <a:rPr lang="hr-HR" dirty="0" err="1"/>
              <a:t>duplicates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External:</a:t>
            </a:r>
            <a:r>
              <a:rPr lang="hr-HR" dirty="0"/>
              <a:t> &lt;script src="app.js" defer&gt; – best practice for caching and separation of concerns; explain defer/async.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744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primitive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(</a:t>
            </a:r>
            <a:r>
              <a:rPr lang="hr-HR" dirty="0" err="1"/>
              <a:t>String</a:t>
            </a:r>
            <a:r>
              <a:rPr lang="hr-HR" dirty="0"/>
              <a:t>, </a:t>
            </a:r>
            <a:r>
              <a:rPr lang="hr-HR" dirty="0" err="1"/>
              <a:t>Number</a:t>
            </a:r>
            <a:r>
              <a:rPr lang="hr-HR" dirty="0"/>
              <a:t>, </a:t>
            </a:r>
            <a:r>
              <a:rPr lang="hr-HR" dirty="0" err="1"/>
              <a:t>Boolean</a:t>
            </a:r>
            <a:r>
              <a:rPr lang="hr-HR" dirty="0"/>
              <a:t>, </a:t>
            </a:r>
            <a:r>
              <a:rPr lang="hr-HR" dirty="0" err="1"/>
              <a:t>null</a:t>
            </a:r>
            <a:r>
              <a:rPr lang="hr-HR" dirty="0"/>
              <a:t>, </a:t>
            </a:r>
            <a:r>
              <a:rPr lang="hr-HR" dirty="0" err="1"/>
              <a:t>undefined</a:t>
            </a:r>
            <a:r>
              <a:rPr lang="hr-HR" dirty="0"/>
              <a:t>, </a:t>
            </a:r>
            <a:r>
              <a:rPr lang="hr-HR" dirty="0" err="1"/>
              <a:t>Symbol</a:t>
            </a:r>
            <a:r>
              <a:rPr lang="hr-HR" dirty="0"/>
              <a:t>, </a:t>
            </a:r>
            <a:r>
              <a:rPr lang="hr-HR" dirty="0" err="1"/>
              <a:t>BigInt</a:t>
            </a:r>
            <a:r>
              <a:rPr lang="hr-HR" dirty="0"/>
              <a:t>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type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('5' + 2 === '52' vs. 5 + +'2' === 7).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684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 var, let, and const. Recommend defaulting to const, then let for </a:t>
            </a:r>
            <a:r>
              <a:rPr lang="en-US" dirty="0" err="1"/>
              <a:t>reassignable</a:t>
            </a:r>
            <a:r>
              <a:rPr lang="en-US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examples of redeclaration and scope differences in a live REPL.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var, let, and const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Info – Let and Const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459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vs.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scope</a:t>
            </a:r>
            <a:r>
              <a:rPr lang="hr-HR" dirty="0"/>
              <a:t>.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Temporal</a:t>
            </a:r>
            <a:r>
              <a:rPr lang="hr-HR" dirty="0"/>
              <a:t> Dead Zone (TDZ)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accessing</a:t>
            </a:r>
            <a:r>
              <a:rPr lang="hr-HR" dirty="0"/>
              <a:t> let/</a:t>
            </a:r>
            <a:r>
              <a:rPr lang="hr-HR" dirty="0" err="1"/>
              <a:t>const</a:t>
            </a:r>
            <a:r>
              <a:rPr lang="hr-HR" dirty="0"/>
              <a:t> </a:t>
            </a:r>
            <a:r>
              <a:rPr lang="hr-HR" dirty="0" err="1"/>
              <a:t>before</a:t>
            </a:r>
            <a:r>
              <a:rPr lang="hr-HR" dirty="0"/>
              <a:t> </a:t>
            </a:r>
            <a:r>
              <a:rPr lang="hr-HR" dirty="0" err="1"/>
              <a:t>declaration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var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hoisted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example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Scope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</a:t>
            </a:r>
            <a:r>
              <a:rPr lang="hr-HR" dirty="0" err="1"/>
              <a:t>Hoisting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453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str.length</a:t>
            </a:r>
            <a:r>
              <a:rPr lang="en-US" dirty="0"/>
              <a:t> to enforce limits (e.g., Twitter‐style 140‑character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a prompt/alert exercise that counts remaining characters.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 err="1">
                <a:hlinkClick r:id="rId3"/>
              </a:rPr>
              <a:t>String.prototype.length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92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slice</a:t>
            </a:r>
            <a:r>
              <a:rPr lang="hr-HR" dirty="0"/>
              <a:t>(start, </a:t>
            </a:r>
            <a:r>
              <a:rPr lang="hr-HR" dirty="0" err="1"/>
              <a:t>end</a:t>
            </a:r>
            <a:r>
              <a:rPr lang="hr-HR" dirty="0"/>
              <a:t>), </a:t>
            </a:r>
            <a:r>
              <a:rPr lang="hr-HR" dirty="0" err="1"/>
              <a:t>including</a:t>
            </a:r>
            <a:r>
              <a:rPr lang="hr-HR" dirty="0"/>
              <a:t> negative </a:t>
            </a:r>
            <a:r>
              <a:rPr lang="hr-HR" dirty="0" err="1"/>
              <a:t>indices</a:t>
            </a:r>
            <a:r>
              <a:rPr lang="hr-HR" dirty="0"/>
              <a:t>, to </a:t>
            </a:r>
            <a:r>
              <a:rPr lang="hr-HR" dirty="0" err="1"/>
              <a:t>truncate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Build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slicing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140 </a:t>
            </a:r>
            <a:r>
              <a:rPr lang="hr-HR" dirty="0" err="1"/>
              <a:t>characters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displaying</a:t>
            </a:r>
            <a:r>
              <a:rPr lang="hr-HR" dirty="0"/>
              <a:t> via </a:t>
            </a:r>
            <a:r>
              <a:rPr lang="hr-HR" dirty="0" err="1"/>
              <a:t>alert</a:t>
            </a:r>
            <a:r>
              <a:rPr lang="hr-HR" dirty="0"/>
              <a:t>().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String.prototype.slice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7461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Review</a:t>
            </a:r>
            <a:r>
              <a:rPr lang="hr-HR" dirty="0"/>
              <a:t> +, -, *, /, %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precedence</a:t>
            </a:r>
            <a:r>
              <a:rPr lang="hr-HR" dirty="0"/>
              <a:t>; show how </a:t>
            </a:r>
            <a:r>
              <a:rPr lang="hr-HR" dirty="0" err="1"/>
              <a:t>parentheses</a:t>
            </a:r>
            <a:r>
              <a:rPr lang="hr-HR" dirty="0"/>
              <a:t> alter </a:t>
            </a:r>
            <a:r>
              <a:rPr lang="hr-HR" dirty="0" err="1"/>
              <a:t>evaluation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Example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err="1"/>
              <a:t>user</a:t>
            </a:r>
            <a:r>
              <a:rPr lang="hr-HR" dirty="0"/>
              <a:t> for input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dog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→ human </a:t>
            </a:r>
            <a:r>
              <a:rPr lang="hr-HR" dirty="0" err="1"/>
              <a:t>years</a:t>
            </a:r>
            <a:r>
              <a:rPr lang="hr-HR" dirty="0"/>
              <a:t> formula)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alert</a:t>
            </a:r>
            <a:r>
              <a:rPr lang="hr-HR" dirty="0"/>
              <a:t>() </a:t>
            </a:r>
            <a:r>
              <a:rPr lang="hr-HR" dirty="0" err="1"/>
              <a:t>result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Arithmetic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Programming</a:t>
            </a:r>
            <a:r>
              <a:rPr lang="hr-HR" i="1" dirty="0"/>
              <a:t> JavaScript </a:t>
            </a:r>
            <a:r>
              <a:rPr lang="hr-HR" i="1" dirty="0" err="1"/>
              <a:t>Applications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Eric Elliott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16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16.5.2025.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Introduction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hyperlink" Target="https://developer.mozilla.org/en-US/docs/Web/JavaScript/Data_structure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73725" y="3262365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57073" y="327402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3" y="4182666"/>
            <a:ext cx="5166911" cy="171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38" y="4166252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3048627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allows the same variable to be redeclared within the same scope.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300957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is also raised, but it is not initialized, so if you access it before declaring, you get a </a:t>
            </a:r>
            <a:r>
              <a:rPr lang="en-US" sz="1400" dirty="0" err="1"/>
              <a:t>ReferenceError</a:t>
            </a:r>
            <a:r>
              <a:rPr lang="en-US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8" y="3665011"/>
            <a:ext cx="4752975" cy="790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8" y="3626123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8" y="5322133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70" y="5124114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hr-HR" sz="1400" dirty="0" err="1"/>
              <a:t>it</a:t>
            </a:r>
            <a:r>
              <a:rPr lang="hr-HR" sz="1400" dirty="0"/>
              <a:t> </a:t>
            </a:r>
            <a:r>
              <a:rPr lang="hr-HR" sz="1400" dirty="0" err="1"/>
              <a:t>doesn't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77" y="3810584"/>
            <a:ext cx="3048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261430" y="2452759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👉length tells us how many characters a string has.
👉Useful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9" y="3404217"/>
            <a:ext cx="22955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22" y="4969697"/>
            <a:ext cx="3485544" cy="12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3260997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Calculates the number of characters.</a:t>
            </a:r>
            <a:br>
              <a:rPr lang="en-US" sz="1600" dirty="0"/>
            </a:br>
            <a:r>
              <a:rPr lang="en-US" sz="1600" dirty="0"/>
              <a:t>✔ Shows how many characters are left (max: 140).</a:t>
            </a:r>
            <a:endParaRPr lang="hr-H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commenting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4996796"/>
            <a:ext cx="258127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89" y="5556997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2518622"/>
            <a:ext cx="4713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👉slice(start, end) takes the part of the string from start to end (not including end).
👉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3" y="3581460"/>
            <a:ext cx="3057525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6" y="5259133"/>
            <a:ext cx="2466975" cy="36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5915" y="3149564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Shorten text to 140 characters.</a:t>
            </a:r>
            <a:br>
              <a:rPr lang="en-US" sz="1600" dirty="0"/>
            </a:br>
            <a:r>
              <a:rPr lang="en-US" sz="1600" dirty="0"/>
              <a:t>✔ Display shortened text using alert().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840" y="4799056"/>
            <a:ext cx="3290446" cy="1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5" y="4992182"/>
            <a:ext cx="1838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01764" y="5613476"/>
            <a:ext cx="4873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👉First, multiplication * and division / are performed, then addition + and subtraction -. ✔ 
👉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09" y="4907025"/>
            <a:ext cx="1924050" cy="61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47115" y="221710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Mathematicians operators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Sequence of operations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Prompt input from the user using prompt().</a:t>
            </a:r>
            <a:br>
              <a:rPr lang="en-US" sz="1600" dirty="0"/>
            </a:br>
            <a:r>
              <a:rPr lang="en-US" sz="1600" dirty="0"/>
              <a:t>✔ 2. Calculate the human years according to the formula.</a:t>
            </a:r>
            <a:br>
              <a:rPr lang="en-US" sz="1600" dirty="0"/>
            </a:br>
            <a:r>
              <a:rPr lang="en-US" sz="1600" dirty="0"/>
              <a:t>✔ 3. Display the result using alert().</a:t>
            </a:r>
            <a:endParaRPr lang="hr-HR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33" y="4486162"/>
            <a:ext cx="3290446" cy="1271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5" y="2707055"/>
            <a:ext cx="4924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90074" y="2224618"/>
            <a:ext cx="4873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👉We use it to avoid repeating the code.
👉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17" y="4160241"/>
            <a:ext cx="27051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233233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95213" y="2857013"/>
            <a:ext cx="4641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Returns the text shown below as a log instead of an </a:t>
            </a:r>
            <a:r>
              <a:rPr lang="en-US" sz="1600" dirty="0" err="1"/>
              <a:t>aler</a:t>
            </a:r>
            <a:endParaRPr lang="hr-H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13" y="3912343"/>
            <a:ext cx="2705100" cy="1865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2925906"/>
            <a:ext cx="44577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17" y="6026150"/>
            <a:ext cx="52482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6925743" y="2767280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should receive the amount of money.</a:t>
            </a:r>
            <a:br>
              <a:rPr lang="en-US" sz="1600" dirty="0"/>
            </a:br>
            <a:r>
              <a:rPr lang="en-US" sz="1600" dirty="0"/>
              <a:t>✔ Calculates how many bottles of milk you can buy (1 bottle = $1.5).</a:t>
            </a:r>
            <a:br>
              <a:rPr lang="en-US" sz="1600" dirty="0"/>
            </a:br>
            <a:r>
              <a:rPr lang="en-US" sz="1600" dirty="0"/>
              <a:t>✔ It shows how many bottles he can buy.</a:t>
            </a:r>
            <a:endParaRPr lang="hr-H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534145" y="2201890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80" y="4228383"/>
            <a:ext cx="4638675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3382089"/>
            <a:ext cx="32004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9" y="4802518"/>
            <a:ext cx="4181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712688" y="2776803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receives the amount of money.</a:t>
            </a:r>
            <a:br>
              <a:rPr lang="en-US" sz="1600" dirty="0"/>
            </a:br>
            <a:r>
              <a:rPr lang="en-US" sz="1600" dirty="0"/>
              <a:t>✔ Calculates how many bottles of milk he can buy (1 bottle = $1.5).</a:t>
            </a:r>
            <a:br>
              <a:rPr lang="en-US" sz="1600" dirty="0"/>
            </a:br>
            <a:r>
              <a:rPr lang="en-US" sz="1600" dirty="0"/>
              <a:t>✔ Returns change (money left over after purchase).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Return allows the function to return a value that can be used later.
👉 The No Return function performs an action, but does not return any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43" y="4363913"/>
            <a:ext cx="28670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5180463"/>
            <a:ext cx="3086100" cy="109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0" y="3141402"/>
            <a:ext cx="5514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582691"/>
            <a:ext cx="3686175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724362"/>
            <a:ext cx="37052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525541"/>
            <a:ext cx="38195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4081549"/>
            <a:ext cx="481965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410936" y="1913487"/>
            <a:ext cx="5361214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>
                <a:latin typeface="Bahnschrift" panose="020B0502040204020203" pitchFamily="34" charset="0"/>
              </a:rPr>
              <a:t>🔹 JavaScript </a:t>
            </a:r>
            <a:r>
              <a:rPr lang="hr-HR" dirty="0" err="1">
                <a:latin typeface="Bahnschrift" panose="020B0502040204020203" pitchFamily="34" charset="0"/>
              </a:rPr>
              <a:t>is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the</a:t>
            </a:r>
            <a:r>
              <a:rPr lang="hr-HR" dirty="0">
                <a:latin typeface="Bahnschrift" panose="020B0502040204020203" pitchFamily="34" charset="0"/>
              </a:rPr>
              <a:t> most </a:t>
            </a:r>
            <a:r>
              <a:rPr lang="hr-HR" dirty="0" err="1">
                <a:latin typeface="Bahnschrift" panose="020B0502040204020203" pitchFamily="34" charset="0"/>
              </a:rPr>
              <a:t>popular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programming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language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according</a:t>
            </a:r>
            <a:r>
              <a:rPr lang="hr-HR" dirty="0">
                <a:latin typeface="Bahnschrift" panose="020B0502040204020203" pitchFamily="34" charset="0"/>
              </a:rPr>
              <a:t> to </a:t>
            </a:r>
            <a:r>
              <a:rPr lang="hr-HR" dirty="0" err="1">
                <a:latin typeface="Bahnschrift" panose="020B0502040204020203" pitchFamily="34" charset="0"/>
              </a:rPr>
              <a:t>research</a:t>
            </a:r>
            <a:r>
              <a:rPr lang="hr-HR" dirty="0">
                <a:latin typeface="Bahnschrift" panose="020B0502040204020203" pitchFamily="34" charset="0"/>
              </a:rPr>
              <a:t> (</a:t>
            </a:r>
            <a:r>
              <a:rPr lang="hr-HR" dirty="0" err="1">
                <a:latin typeface="Bahnschrift" panose="020B0502040204020203" pitchFamily="34" charset="0"/>
              </a:rPr>
              <a:t>e.g</a:t>
            </a:r>
            <a:r>
              <a:rPr lang="hr-HR" dirty="0">
                <a:latin typeface="Bahnschrift" panose="020B0502040204020203" pitchFamily="34" charset="0"/>
              </a:rPr>
              <a:t>., </a:t>
            </a:r>
            <a:r>
              <a:rPr lang="hr-HR" dirty="0" err="1">
                <a:latin typeface="Bahnschrift" panose="020B0502040204020203" pitchFamily="34" charset="0"/>
              </a:rPr>
              <a:t>RedMonk</a:t>
            </a:r>
            <a:r>
              <a:rPr lang="hr-HR" dirty="0">
                <a:latin typeface="Bahnschrift" panose="020B0502040204020203" pitchFamily="34" charset="0"/>
              </a:rPr>
              <a:t>, </a:t>
            </a:r>
            <a:r>
              <a:rPr lang="hr-HR" dirty="0" err="1">
                <a:latin typeface="Bahnschrift" panose="020B0502040204020203" pitchFamily="34" charset="0"/>
              </a:rPr>
              <a:t>Stack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Overflow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surveys</a:t>
            </a:r>
            <a:r>
              <a:rPr lang="hr-HR" dirty="0">
                <a:latin typeface="Bahnschrift" panose="020B0502040204020203" pitchFamily="34" charset="0"/>
              </a:rPr>
              <a:t>).
👉 </a:t>
            </a:r>
            <a:r>
              <a:rPr lang="hr-HR" dirty="0" err="1">
                <a:latin typeface="Bahnschrift" panose="020B0502040204020203" pitchFamily="34" charset="0"/>
              </a:rPr>
              <a:t>Frontend</a:t>
            </a:r>
            <a:r>
              <a:rPr lang="hr-HR" dirty="0">
                <a:latin typeface="Bahnschrift" panose="020B0502040204020203" pitchFamily="34" charset="0"/>
              </a:rPr>
              <a:t> – HTML/CSS </a:t>
            </a:r>
            <a:r>
              <a:rPr lang="hr-HR" dirty="0" err="1">
                <a:latin typeface="Bahnschrift" panose="020B0502040204020203" pitchFamily="34" charset="0"/>
              </a:rPr>
              <a:t>manipulation</a:t>
            </a:r>
            <a:r>
              <a:rPr lang="hr-HR" dirty="0">
                <a:latin typeface="Bahnschrift" panose="020B0502040204020203" pitchFamily="34" charset="0"/>
              </a:rPr>
              <a:t>, </a:t>
            </a:r>
            <a:r>
              <a:rPr lang="hr-HR" dirty="0" err="1">
                <a:latin typeface="Bahnschrift" panose="020B0502040204020203" pitchFamily="34" charset="0"/>
              </a:rPr>
              <a:t>animations</a:t>
            </a:r>
            <a:r>
              <a:rPr lang="hr-HR" dirty="0">
                <a:latin typeface="Bahnschrift" panose="020B0502040204020203" pitchFamily="34" charset="0"/>
              </a:rPr>
              <a:t>, UI/UX </a:t>
            </a:r>
            <a:r>
              <a:rPr lang="hr-HR" dirty="0" err="1">
                <a:latin typeface="Bahnschrift" panose="020B0502040204020203" pitchFamily="34" charset="0"/>
              </a:rPr>
              <a:t>improvements</a:t>
            </a:r>
            <a:r>
              <a:rPr lang="hr-HR" dirty="0">
                <a:latin typeface="Bahnschrift" panose="020B0502040204020203" pitchFamily="34" charset="0"/>
              </a:rPr>
              <a:t>.
👉 </a:t>
            </a:r>
            <a:r>
              <a:rPr lang="hr-HR" dirty="0" err="1">
                <a:latin typeface="Bahnschrift" panose="020B0502040204020203" pitchFamily="34" charset="0"/>
              </a:rPr>
              <a:t>Backend</a:t>
            </a:r>
            <a:r>
              <a:rPr lang="hr-HR" dirty="0">
                <a:latin typeface="Bahnschrift" panose="020B0502040204020203" pitchFamily="34" charset="0"/>
              </a:rPr>
              <a:t> – Node.js </a:t>
            </a:r>
            <a:r>
              <a:rPr lang="hr-HR" dirty="0" err="1">
                <a:latin typeface="Bahnschrift" panose="020B0502040204020203" pitchFamily="34" charset="0"/>
              </a:rPr>
              <a:t>allows</a:t>
            </a:r>
            <a:r>
              <a:rPr lang="hr-HR" dirty="0">
                <a:latin typeface="Bahnschrift" panose="020B0502040204020203" pitchFamily="34" charset="0"/>
              </a:rPr>
              <a:t> JavaScript to </a:t>
            </a:r>
            <a:r>
              <a:rPr lang="hr-HR" dirty="0" err="1">
                <a:latin typeface="Bahnschrift" panose="020B0502040204020203" pitchFamily="34" charset="0"/>
              </a:rPr>
              <a:t>run</a:t>
            </a:r>
            <a:r>
              <a:rPr lang="hr-HR" dirty="0">
                <a:latin typeface="Bahnschrift" panose="020B0502040204020203" pitchFamily="34" charset="0"/>
              </a:rPr>
              <a:t> on </a:t>
            </a:r>
            <a:r>
              <a:rPr lang="hr-HR" dirty="0" err="1">
                <a:latin typeface="Bahnschrift" panose="020B0502040204020203" pitchFamily="34" charset="0"/>
              </a:rPr>
              <a:t>servers</a:t>
            </a:r>
            <a:r>
              <a:rPr lang="hr-HR" dirty="0">
                <a:latin typeface="Bahnschrift" panose="020B0502040204020203" pitchFamily="34" charset="0"/>
              </a:rPr>
              <a:t>.
👉 Mobile </a:t>
            </a:r>
            <a:r>
              <a:rPr lang="hr-HR" dirty="0" err="1">
                <a:latin typeface="Bahnschrift" panose="020B0502040204020203" pitchFamily="34" charset="0"/>
              </a:rPr>
              <a:t>apps</a:t>
            </a:r>
            <a:r>
              <a:rPr lang="hr-HR" dirty="0">
                <a:latin typeface="Bahnschrift" panose="020B0502040204020203" pitchFamily="34" charset="0"/>
              </a:rPr>
              <a:t> – </a:t>
            </a:r>
            <a:r>
              <a:rPr lang="hr-HR" dirty="0" err="1">
                <a:latin typeface="Bahnschrift" panose="020B0502040204020203" pitchFamily="34" charset="0"/>
              </a:rPr>
              <a:t>React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Native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allows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you</a:t>
            </a:r>
            <a:r>
              <a:rPr lang="hr-HR" dirty="0">
                <a:latin typeface="Bahnschrift" panose="020B0502040204020203" pitchFamily="34" charset="0"/>
              </a:rPr>
              <a:t> to </a:t>
            </a:r>
            <a:r>
              <a:rPr lang="hr-HR" dirty="0" err="1">
                <a:latin typeface="Bahnschrift" panose="020B0502040204020203" pitchFamily="34" charset="0"/>
              </a:rPr>
              <a:t>develop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mobile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apps</a:t>
            </a:r>
            <a:r>
              <a:rPr lang="hr-HR" dirty="0">
                <a:latin typeface="Bahnschrift" panose="020B0502040204020203" pitchFamily="34" charset="0"/>
              </a:rPr>
              <a:t> </a:t>
            </a:r>
            <a:r>
              <a:rPr lang="hr-HR" dirty="0" err="1">
                <a:latin typeface="Bahnschrift" panose="020B0502040204020203" pitchFamily="34" charset="0"/>
              </a:rPr>
              <a:t>using</a:t>
            </a:r>
            <a:r>
              <a:rPr lang="hr-HR" dirty="0">
                <a:latin typeface="Bahnschrift" panose="020B0502040204020203" pitchFamily="34" charset="0"/>
              </a:rPr>
              <a:t>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6274604" y="2154620"/>
            <a:ext cx="5506460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/>
              <a:t>🔹 Java vs JavaScript? – They have about as much in common as the emperor (car) and carpet.
🔹 JavaScript is an interpreted language – It is executed line by line in the browser.
🔹 Java is a compiled language – It is first compiled into an executable file, then it is run.
🔹 Why "Java" in JavaScript? – In the 90s, the name Java was popular, so Netscape took advantage of that popularity.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conditions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condition 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754211"/>
            <a:ext cx="634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Conditions allow you to control the flow of the program
👉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5" y="3226970"/>
            <a:ext cx="4286250" cy="1238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92" y="322697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975759"/>
            <a:ext cx="4119475" cy="107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6" y="4975759"/>
            <a:ext cx="2747288" cy="1018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2" y="4987685"/>
            <a:ext cx="2999874" cy="1195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Document object model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DOM is a website model that allows JavaScript to modify HTML and CSS in real-time.
👉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4279"/>
            <a:ext cx="5883442" cy="198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67129"/>
            <a:ext cx="5695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Allows you to change HTML elements (text, color, content...)
👉 Interaction with the user (clicks, typewriter, input fields...)
👉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" y="3118743"/>
            <a:ext cx="7153275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1" y="5098553"/>
            <a:ext cx="10067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👉</a:t>
            </a:r>
            <a:r>
              <a:rPr lang="hr-HR" sz="2400" dirty="0" err="1">
                <a:latin typeface="+mj-lt"/>
              </a:rPr>
              <a:t>Changing</a:t>
            </a:r>
            <a:r>
              <a:rPr lang="hr-HR" sz="2400" dirty="0">
                <a:latin typeface="+mj-lt"/>
              </a:rPr>
              <a:t> HTML </a:t>
            </a:r>
            <a:r>
              <a:rPr lang="hr-HR" sz="2400" dirty="0" err="1">
                <a:latin typeface="+mj-lt"/>
              </a:rPr>
              <a:t>Elements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127"/>
            <a:ext cx="5650717" cy="62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580"/>
            <a:ext cx="5178632" cy="629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👉</a:t>
            </a:r>
            <a:r>
              <a:rPr lang="hr-HR" sz="2400" dirty="0" err="1">
                <a:latin typeface="+mj-lt"/>
              </a:rPr>
              <a:t>changing</a:t>
            </a:r>
            <a:r>
              <a:rPr lang="hr-HR" sz="2400" dirty="0">
                <a:latin typeface="+mj-lt"/>
              </a:rPr>
              <a:t> CSS </a:t>
            </a:r>
            <a:r>
              <a:rPr lang="hr-HR" sz="2400" dirty="0" err="1">
                <a:latin typeface="+mj-lt"/>
              </a:rPr>
              <a:t>styles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89472"/>
            <a:ext cx="4291683" cy="515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+mj-lt"/>
              </a:rPr>
              <a:t>👉simulates click na checkbox.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904264" y="2180279"/>
            <a:ext cx="6145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Exercise</a:t>
            </a:r>
            <a:endParaRPr lang="hr-HR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866743" y="2763665"/>
            <a:ext cx="4646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✔ Select the third &lt;li&gt; element and change its text to your name (WITHOUT changing the HTML)!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2229953"/>
            <a:ext cx="3399672" cy="170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6" y="4370617"/>
            <a:ext cx="2972050" cy="126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741" y="4370617"/>
            <a:ext cx="3399672" cy="109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Change the color of the Google link using JavaScript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E5F3-25E4-424C-C8CE-69B2E3E6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C99C5-E754-D0F2-904A-D9A89CFD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5828C-232E-9479-1412-F49DD8691387}"/>
              </a:ext>
            </a:extLst>
          </p:cNvPr>
          <p:cNvSpPr txBox="1"/>
          <p:nvPr/>
        </p:nvSpPr>
        <p:spPr>
          <a:xfrm>
            <a:off x="222250" y="1891756"/>
            <a:ext cx="85197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JavaScript functionality to the existing </a:t>
            </a:r>
            <a:r>
              <a:rPr lang="en-US" sz="1400" dirty="0" err="1"/>
              <a:t>EduHence</a:t>
            </a:r>
            <a:r>
              <a:rPr lang="en-US" sz="1400" dirty="0"/>
              <a:t> Classroom Management website. The goal is to add dynamic behavior to the form and table so that students can interact with the site.</a:t>
            </a:r>
          </a:p>
          <a:p>
            <a:r>
              <a:rPr lang="en-US" sz="1400" dirty="0"/>
              <a:t>Task Instructions: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Add Dynamic Form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Create a JavaScript function that adds a new student to the table when the form is submitted.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After submission, the form fields should clear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2"/>
            </a:pPr>
            <a:r>
              <a:rPr lang="en-US" sz="1400" dirty="0"/>
              <a:t>Add Delete Button: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delete button next to each student in the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the delete button is clicked, the student should be removed from the 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3"/>
            </a:pPr>
            <a:r>
              <a:rPr lang="en-US" sz="1400" dirty="0"/>
              <a:t>Add Filtering: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search input that allows students to filter the table by student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should update dynamically as the user 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4"/>
            </a:pPr>
            <a:r>
              <a:rPr lang="en-US" sz="1400" dirty="0"/>
              <a:t>Validation: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form fields are filled before adding a new student.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Display an alert or error message if the form is incomplete.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5"/>
            </a:pPr>
            <a:r>
              <a:rPr lang="en-US" sz="1400" dirty="0"/>
              <a:t>Update on GitHub: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you’ve added the functionality, commit and push the updated code to your GitHub repository.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1F6CC-9D62-0BF7-4A0F-34349951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57" y="2415956"/>
            <a:ext cx="4085014" cy="37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B910-9535-3213-6163-A999660C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B9F-1ABA-5F0D-E3E1-8A7795B2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Introduction to 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“State of JS” survey results (e.g. RedMonk &amp; StackOverflow)</a:t>
            </a:r>
          </a:p>
          <a:p>
            <a:pPr>
              <a:buNone/>
            </a:pPr>
            <a:r>
              <a:rPr lang="hr-HR" b="1" dirty="0"/>
              <a:t>Additional Reading: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Eloquent JavaScript</a:t>
            </a:r>
            <a:r>
              <a:rPr lang="hr-HR" dirty="0"/>
              <a:t> by Marijn Haverbeke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</a:t>
            </a:r>
            <a:r>
              <a:rPr lang="hr-HR" dirty="0"/>
              <a:t> (book series) by Kyle Simpson ​</a:t>
            </a:r>
          </a:p>
          <a:p>
            <a:r>
              <a:rPr lang="en-US" b="1" dirty="0"/>
              <a:t>https://github.com/rwaldron/idiomatic.js – </a:t>
            </a:r>
            <a:r>
              <a:rPr lang="en-US" b="1" dirty="0" err="1"/>
              <a:t>JAvascript</a:t>
            </a:r>
            <a:r>
              <a:rPr lang="en-US" b="1" dirty="0"/>
              <a:t> code </a:t>
            </a:r>
            <a:r>
              <a:rPr lang="en-US" b="1" dirty="0" err="1"/>
              <a:t>convetion</a:t>
            </a:r>
            <a:r>
              <a:rPr lang="en-US" b="1" dirty="0"/>
              <a:t>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934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We can use double ("") or single ('') quotation marks for text.
</a:t>
            </a:r>
            <a:br>
              <a:rPr lang="en-US" dirty="0"/>
            </a:br>
            <a:r>
              <a:rPr lang="en-US" dirty="0"/>
              <a:t>👉 Recommendation: Double quotes for text data in JavaScript.
</a:t>
            </a:r>
            <a:br>
              <a:rPr lang="en-US" dirty="0"/>
            </a:br>
            <a:r>
              <a:rPr lang="en-US" dirty="0"/>
              <a:t>👉 Developers should follow the same writing styles for readability.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4339004"/>
            <a:ext cx="4873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👉 Bad practice!
👉 Difficult to maintain and debugging.
👉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8" y="3139620"/>
            <a:ext cx="4347252" cy="7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06" y="2177660"/>
            <a:ext cx="3051280" cy="3263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👉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Inline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217113" y="1690688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Intern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2275571"/>
            <a:ext cx="175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731620"/>
            <a:ext cx="4873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code</a:t>
            </a:r>
            <a:r>
              <a:rPr lang="hr-HR" sz="1600" dirty="0"/>
              <a:t> </a:t>
            </a:r>
            <a:r>
              <a:rPr lang="hr-HR" sz="1600" dirty="0" err="1"/>
              <a:t>organization</a:t>
            </a:r>
            <a:r>
              <a:rPr lang="hr-HR" sz="1600" dirty="0"/>
              <a:t>
👉 </a:t>
            </a:r>
            <a:r>
              <a:rPr lang="hr-HR" sz="1600" dirty="0" err="1"/>
              <a:t>Easier</a:t>
            </a:r>
            <a:r>
              <a:rPr lang="hr-HR" sz="1600" dirty="0"/>
              <a:t> </a:t>
            </a:r>
            <a:r>
              <a:rPr lang="hr-HR" sz="1600" dirty="0" err="1"/>
              <a:t>maintenance</a:t>
            </a:r>
            <a:r>
              <a:rPr lang="hr-HR" sz="1600" dirty="0"/>
              <a:t>
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performance</a:t>
            </a:r>
            <a:r>
              <a:rPr lang="hr-HR" sz="1600" dirty="0"/>
              <a:t>
👉 </a:t>
            </a:r>
            <a:r>
              <a:rPr lang="hr-HR" sz="1600" dirty="0" err="1"/>
              <a:t>Allows</a:t>
            </a:r>
            <a:r>
              <a:rPr lang="hr-HR" sz="1600" dirty="0"/>
              <a:t> </a:t>
            </a:r>
            <a:r>
              <a:rPr lang="hr-HR" sz="1600" dirty="0" err="1"/>
              <a:t>caching</a:t>
            </a:r>
            <a:r>
              <a:rPr lang="hr-HR" sz="1600" dirty="0"/>
              <a:t>, </a:t>
            </a:r>
            <a:r>
              <a:rPr lang="hr-HR" sz="1600" dirty="0" err="1"/>
              <a:t>which</a:t>
            </a:r>
            <a:r>
              <a:rPr lang="hr-HR" sz="1600" dirty="0"/>
              <a:t> </a:t>
            </a:r>
            <a:r>
              <a:rPr lang="hr-HR" sz="1600" dirty="0" err="1"/>
              <a:t>speeds</a:t>
            </a:r>
            <a:r>
              <a:rPr lang="hr-HR" sz="1600" dirty="0"/>
              <a:t> </a:t>
            </a:r>
            <a:r>
              <a:rPr lang="hr-HR" sz="1600" dirty="0" err="1"/>
              <a:t>up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loading</a:t>
            </a:r>
            <a:r>
              <a:rPr lang="hr-HR" sz="1600" dirty="0"/>
              <a:t>
👉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works</a:t>
            </a:r>
            <a:r>
              <a:rPr lang="hr-HR" sz="1600" dirty="0"/>
              <a:t> </a:t>
            </a:r>
            <a:r>
              <a:rPr lang="hr-HR" sz="1600" dirty="0" err="1"/>
              <a:t>faster</a:t>
            </a:r>
            <a:r>
              <a:rPr lang="hr-HR" sz="1600" dirty="0"/>
              <a:t> </a:t>
            </a:r>
            <a:r>
              <a:rPr lang="hr-HR" sz="1600" dirty="0" err="1"/>
              <a:t>by</a:t>
            </a:r>
            <a:r>
              <a:rPr lang="hr-HR" sz="1600" dirty="0"/>
              <a:t> </a:t>
            </a:r>
            <a:r>
              <a:rPr lang="hr-HR" sz="1600" dirty="0" err="1"/>
              <a:t>displaying</a:t>
            </a:r>
            <a:r>
              <a:rPr lang="hr-HR" sz="1600" dirty="0"/>
              <a:t>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content</a:t>
            </a:r>
            <a:r>
              <a:rPr lang="hr-HR" sz="1600" dirty="0"/>
              <a:t> </a:t>
            </a:r>
            <a:r>
              <a:rPr lang="hr-HR" sz="1600" dirty="0" err="1"/>
              <a:t>first</a:t>
            </a:r>
            <a:r>
              <a:rPr lang="hr-HR" sz="1600" dirty="0"/>
              <a:t>, </a:t>
            </a:r>
            <a:r>
              <a:rPr lang="hr-HR" sz="1600" dirty="0" err="1"/>
              <a:t>then</a:t>
            </a:r>
            <a:r>
              <a:rPr lang="hr-HR" sz="1600" dirty="0"/>
              <a:t> </a:t>
            </a:r>
            <a:r>
              <a:rPr lang="hr-HR" sz="1600" dirty="0" err="1"/>
              <a:t>running</a:t>
            </a:r>
            <a:r>
              <a:rPr lang="hr-HR" sz="1600" dirty="0"/>
              <a:t> </a:t>
            </a:r>
            <a:r>
              <a:rPr lang="hr-HR" sz="1600" dirty="0" err="1"/>
              <a:t>javascript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318"/>
            <a:ext cx="2417037" cy="171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The JavaScript will run before the HTML is loaded.
👉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They allow us to use the data in the program correctly.
👉 They prevent errors – we cannot, for example, add a string and a number: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String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Boolean (true/false)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How the browser recognizes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Numbers</a:t>
            </a:r>
            <a:endParaRPr lang="hr-H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466" y="5295580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5B98-B939-3113-8807-AE91C750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426-7AB8-C325-E3D5-C5E430B7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602C4-0C54-4124-3FB2-8891F55B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JavaScript data types and data structures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Types, values, objects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&lt;script&gt;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Google Developers – Loading JS Efficiently</a:t>
            </a:r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pPr>
              <a:buNone/>
            </a:pPr>
            <a:r>
              <a:rPr lang="hr-HR" b="1" dirty="0"/>
              <a:t>Additional Reading: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JS: Types &amp; Grammar</a:t>
            </a:r>
            <a:r>
              <a:rPr lang="hr-HR" dirty="0"/>
              <a:t> by Kyle Simpson</a:t>
            </a:r>
          </a:p>
        </p:txBody>
      </p:sp>
    </p:spTree>
    <p:extLst>
      <p:ext uri="{BB962C8B-B14F-4D97-AF65-F5344CB8AC3E}">
        <p14:creationId xmlns:p14="http://schemas.microsoft.com/office/powerpoint/2010/main" val="197896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934704"/>
            <a:ext cx="6145618" cy="756942"/>
            <a:chOff x="517451" y="2301027"/>
            <a:chExt cx="6145618" cy="75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301027"/>
              <a:ext cx="614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dirty="0"/>
                <a:t>👉 </a:t>
              </a:r>
              <a:r>
                <a:rPr lang="en-US" dirty="0"/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42" y="2724594"/>
              <a:ext cx="1619250" cy="3333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8159160" y="3029455"/>
            <a:ext cx="3771900" cy="914400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8159160" y="248764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value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👉They allow data to be reused without repeating the code.</a:t>
            </a:r>
            <a:br>
              <a:rPr lang="en-US" dirty="0"/>
            </a:br>
            <a:r>
              <a:rPr lang="en-US" dirty="0"/>
              <a:t>👉 They help organize the program.</a:t>
            </a:r>
            <a:br>
              <a:rPr lang="en-US" dirty="0"/>
            </a:br>
            <a:r>
              <a:rPr lang="en-US" dirty="0"/>
              <a:t>👉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ahnschrift Semi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477</TotalTime>
  <Words>2444</Words>
  <Application>Microsoft Office PowerPoint</Application>
  <PresentationFormat>Widescreen</PresentationFormat>
  <Paragraphs>248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Bahnschrift</vt:lpstr>
      <vt:lpstr>Bahnschrift SemiBold</vt:lpstr>
      <vt:lpstr>Bahnschrift SemiCondensed</vt:lpstr>
      <vt:lpstr>Bahnschrift SemiLight</vt:lpstr>
      <vt:lpstr>Calibri</vt:lpstr>
      <vt:lpstr>Montserrat</vt:lpstr>
      <vt:lpstr>Tema sustava Office</vt:lpstr>
      <vt:lpstr>JAVASCRIPT</vt:lpstr>
      <vt:lpstr>JAVASCRIPT</vt:lpstr>
      <vt:lpstr>PowerPoint Presentation</vt:lpstr>
      <vt:lpstr>JAVASCRIPT – FIRST STEPS</vt:lpstr>
      <vt:lpstr>JAVASCRIPT – INTEGRATION</vt:lpstr>
      <vt:lpstr>JAVASCRIPT – INTEGRATION</vt:lpstr>
      <vt:lpstr>JAVASCRIPT – INTEGRATION</vt:lpstr>
      <vt:lpstr>PowerPoint Presentation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JAVASCRIPT – SLICE</vt:lpstr>
      <vt:lpstr>JAVASCRIPT – MATHEMATICS</vt:lpstr>
      <vt:lpstr>JAVASCRIPT – FUNCTIONS</vt:lpstr>
      <vt:lpstr>JAVASCRIPT – FUNCTIONS</vt:lpstr>
      <vt:lpstr>JAVASCRIPT – FUNCTIONS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JAVASCRIPT – DOM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141</cp:revision>
  <dcterms:created xsi:type="dcterms:W3CDTF">2024-02-12T13:35:47Z</dcterms:created>
  <dcterms:modified xsi:type="dcterms:W3CDTF">2025-05-16T10:49:10Z</dcterms:modified>
</cp:coreProperties>
</file>